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5"/>
  </p:sldMasterIdLst>
  <p:sldIdLst>
    <p:sldId id="256" r:id="rId6"/>
    <p:sldId id="258" r:id="rId7"/>
    <p:sldId id="262" r:id="rId8"/>
    <p:sldId id="259" r:id="rId9"/>
    <p:sldId id="263" r:id="rId10"/>
    <p:sldId id="261" r:id="rId11"/>
    <p:sldId id="260" r:id="rId12"/>
    <p:sldId id="264" r:id="rId13"/>
    <p:sldId id="265" r:id="rId14"/>
    <p:sldId id="268" r:id="rId15"/>
    <p:sldId id="266" r:id="rId16"/>
    <p:sldId id="267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0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City of Richfield</a:t>
            </a:r>
            <a:br>
              <a:rPr lang="en-US" dirty="0"/>
            </a:br>
            <a:r>
              <a:rPr lang="en-US" dirty="0"/>
              <a:t>Comprehensive Plan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Advisory Committee Meeting												Monday,  April 10,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51678"/>
            <a:ext cx="3810000" cy="273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51678"/>
            <a:ext cx="4826642" cy="273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832" y="3451678"/>
            <a:ext cx="3640666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5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0000">
            <a:off x="8457455" y="1027062"/>
            <a:ext cx="3041927" cy="40352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Richfield’s Update (See Handout)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450" y="2171757"/>
            <a:ext cx="11544300" cy="277383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630000" marR="0" lvl="2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800" b="1" dirty="0">
                <a:solidFill>
                  <a:schemeClr val="tx2"/>
                </a:solidFill>
              </a:rPr>
              <a:t>Public Engagement</a:t>
            </a:r>
            <a:endParaRPr lang="en-US" b="1" dirty="0">
              <a:solidFill>
                <a:schemeClr val="tx2"/>
              </a:solidFill>
            </a:endParaRP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Pop Up Events</a:t>
            </a: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Online Engagement</a:t>
            </a: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Open Houses</a:t>
            </a: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9699">
            <a:off x="6187083" y="1468158"/>
            <a:ext cx="3600004" cy="46939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901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Richfield’s Update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9834" y="2141887"/>
            <a:ext cx="6489078" cy="367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See Handout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157" y="390525"/>
            <a:ext cx="73152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6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&amp; Responsibilities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9834" y="2141887"/>
            <a:ext cx="3243323" cy="4013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You are here to </a:t>
            </a:r>
            <a:r>
              <a:rPr lang="en-US" sz="4400" dirty="0" smtClean="0"/>
              <a:t>help engage </a:t>
            </a:r>
            <a:r>
              <a:rPr lang="en-US" sz="4400" dirty="0"/>
              <a:t>the </a:t>
            </a:r>
            <a:r>
              <a:rPr lang="en-US" sz="4400" dirty="0" smtClean="0"/>
              <a:t>community</a:t>
            </a:r>
            <a:r>
              <a:rPr lang="en-US" sz="4400" dirty="0"/>
              <a:t>.</a:t>
            </a:r>
            <a:endParaRPr lang="en-US" sz="3200" dirty="0"/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486" y="0"/>
            <a:ext cx="5920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50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&amp; Responsibilities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3379" y="2197685"/>
            <a:ext cx="8223537" cy="4013984"/>
          </a:xfrm>
        </p:spPr>
        <p:txBody>
          <a:bodyPr>
            <a:normAutofit/>
          </a:bodyPr>
          <a:lstStyle/>
          <a:p>
            <a:r>
              <a:rPr lang="en-US" sz="4400" dirty="0"/>
              <a:t>Meet 3 more times – see handout</a:t>
            </a:r>
          </a:p>
          <a:p>
            <a:r>
              <a:rPr lang="en-US" sz="4400" dirty="0"/>
              <a:t>To provide guidance and direction</a:t>
            </a:r>
          </a:p>
          <a:p>
            <a:r>
              <a:rPr lang="en-US" sz="4400" dirty="0"/>
              <a:t>To be champions of the process</a:t>
            </a:r>
          </a:p>
          <a:p>
            <a:r>
              <a:rPr lang="en-US" sz="4400" dirty="0"/>
              <a:t>To engage others</a:t>
            </a:r>
            <a:endParaRPr lang="en-US" sz="3200" dirty="0"/>
          </a:p>
          <a:p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837" y="3681261"/>
            <a:ext cx="3385038" cy="2200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29453" y="5881536"/>
            <a:ext cx="518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NFL Prow Bowler, Larry Fitzgerald – </a:t>
            </a:r>
          </a:p>
          <a:p>
            <a:r>
              <a:rPr lang="en-US" i="1" dirty="0"/>
              <a:t>Academy of Holy Angels Alumni</a:t>
            </a:r>
            <a:endParaRPr lang="en-US" i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2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&amp; Discussions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Advisory Committee Meeting												Monday,  April 10,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51678"/>
            <a:ext cx="3810000" cy="273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51678"/>
            <a:ext cx="4826642" cy="273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832" y="3451678"/>
            <a:ext cx="3640666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3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Tonight’s Talking Points</a:t>
            </a:r>
          </a:p>
          <a:p>
            <a:pPr lvl="1"/>
            <a:r>
              <a:rPr lang="en-US" sz="2400" dirty="0"/>
              <a:t>Introductions</a:t>
            </a:r>
          </a:p>
          <a:p>
            <a:pPr lvl="1"/>
            <a:r>
              <a:rPr lang="en-US" sz="2400" dirty="0"/>
              <a:t>Comprehensive Planning 101</a:t>
            </a:r>
          </a:p>
          <a:p>
            <a:pPr lvl="1"/>
            <a:r>
              <a:rPr lang="en-US" sz="2400" dirty="0"/>
              <a:t>Richfield’s 2018 Update</a:t>
            </a:r>
          </a:p>
          <a:p>
            <a:pPr lvl="1"/>
            <a:r>
              <a:rPr lang="en-US" sz="2400" dirty="0"/>
              <a:t>Public Engagement</a:t>
            </a:r>
          </a:p>
          <a:p>
            <a:pPr lvl="1"/>
            <a:r>
              <a:rPr lang="en-US" sz="2400" dirty="0"/>
              <a:t>Roles and Responsibilities</a:t>
            </a:r>
          </a:p>
          <a:p>
            <a:pPr lvl="1"/>
            <a:r>
              <a:rPr lang="en-US" sz="2400" dirty="0"/>
              <a:t>Group Exercise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21" y="2462253"/>
            <a:ext cx="4289453" cy="31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8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planning 101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635934"/>
            <a:ext cx="4737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What is a Comprehensive Plan?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013" y="2024743"/>
            <a:ext cx="5747013" cy="44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6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planning 101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1193" y="2284637"/>
            <a:ext cx="11029615" cy="3678303"/>
          </a:xfrm>
        </p:spPr>
        <p:txBody>
          <a:bodyPr/>
          <a:lstStyle/>
          <a:p>
            <a:r>
              <a:rPr lang="en-US" sz="2800" dirty="0"/>
              <a:t>Comprehensive Plans Provide:</a:t>
            </a:r>
          </a:p>
          <a:p>
            <a:pPr lvl="1"/>
            <a:r>
              <a:rPr lang="en-US" sz="2400" dirty="0"/>
              <a:t>Vision Statements and Goals</a:t>
            </a:r>
          </a:p>
          <a:p>
            <a:pPr lvl="1"/>
            <a:r>
              <a:rPr lang="en-US" sz="2400" dirty="0"/>
              <a:t>Policy Direction</a:t>
            </a:r>
          </a:p>
          <a:p>
            <a:pPr lvl="1"/>
            <a:r>
              <a:rPr lang="en-US" sz="2400" dirty="0"/>
              <a:t>Guides Growth</a:t>
            </a:r>
          </a:p>
          <a:p>
            <a:pPr lvl="1"/>
            <a:r>
              <a:rPr lang="en-US" sz="2400" dirty="0"/>
              <a:t>Twenty Year Time Horizon</a:t>
            </a:r>
          </a:p>
          <a:p>
            <a:pPr lvl="1"/>
            <a:r>
              <a:rPr lang="en-US" sz="2400" dirty="0"/>
              <a:t>Prepares for Implementation</a:t>
            </a: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08914" y="1926771"/>
            <a:ext cx="5753100" cy="3837215"/>
            <a:chOff x="6008914" y="1926771"/>
            <a:chExt cx="5753100" cy="383721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2658" y="1926771"/>
              <a:ext cx="2929356" cy="219701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8914" y="4073751"/>
              <a:ext cx="2929356" cy="16902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2202" y="4094617"/>
              <a:ext cx="2950905" cy="16693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8914" y="1976809"/>
              <a:ext cx="2823744" cy="2117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634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planning 101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238102" cy="3678304"/>
          </a:xfrm>
        </p:spPr>
        <p:txBody>
          <a:bodyPr/>
          <a:lstStyle/>
          <a:p>
            <a:r>
              <a:rPr lang="en-US" sz="2800" dirty="0"/>
              <a:t>Minnesota State Statue</a:t>
            </a:r>
          </a:p>
          <a:p>
            <a:pPr lvl="1"/>
            <a:r>
              <a:rPr lang="en-US" sz="2400" dirty="0"/>
              <a:t>Seven County Metro Cities and Counties are required to update their plans every 10 years.</a:t>
            </a:r>
          </a:p>
          <a:p>
            <a:pPr lvl="1"/>
            <a:r>
              <a:rPr lang="en-US" sz="2400" dirty="0"/>
              <a:t>Facilitated by the Metropolitan Council</a:t>
            </a:r>
          </a:p>
          <a:p>
            <a:r>
              <a:rPr lang="en-US" sz="2600" dirty="0"/>
              <a:t>Updates need to align with regional polices (2040 Thrive MSP)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14" y="4580796"/>
            <a:ext cx="3034075" cy="1841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614" y="2095451"/>
            <a:ext cx="3530584" cy="248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planning 101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7720"/>
          <a:stretch/>
        </p:blipFill>
        <p:spPr>
          <a:xfrm>
            <a:off x="581192" y="1996456"/>
            <a:ext cx="7930555" cy="2016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3116" b="34128"/>
          <a:stretch/>
        </p:blipFill>
        <p:spPr>
          <a:xfrm>
            <a:off x="581192" y="4293700"/>
            <a:ext cx="7930555" cy="2046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7103" r="66790" b="141"/>
          <a:stretch/>
        </p:blipFill>
        <p:spPr>
          <a:xfrm>
            <a:off x="8511747" y="1996456"/>
            <a:ext cx="2633723" cy="2046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395" t="67244" r="33395"/>
          <a:stretch/>
        </p:blipFill>
        <p:spPr>
          <a:xfrm>
            <a:off x="8511747" y="4293700"/>
            <a:ext cx="2633723" cy="20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0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" b="36698"/>
          <a:stretch/>
        </p:blipFill>
        <p:spPr>
          <a:xfrm>
            <a:off x="418419" y="1864178"/>
            <a:ext cx="11387138" cy="4797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Going to Grow?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929592"/>
              </p:ext>
            </p:extLst>
          </p:nvPr>
        </p:nvGraphicFramePr>
        <p:xfrm>
          <a:off x="597013" y="2988128"/>
          <a:ext cx="11029949" cy="2243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707">
                  <a:extLst>
                    <a:ext uri="{9D8B030D-6E8A-4147-A177-3AD203B41FA5}">
                      <a16:colId xmlns="" xmlns:a16="http://schemas.microsoft.com/office/drawing/2014/main" val="2427120968"/>
                    </a:ext>
                  </a:extLst>
                </a:gridCol>
                <a:gridCol w="1575707">
                  <a:extLst>
                    <a:ext uri="{9D8B030D-6E8A-4147-A177-3AD203B41FA5}">
                      <a16:colId xmlns="" xmlns:a16="http://schemas.microsoft.com/office/drawing/2014/main" val="669740794"/>
                    </a:ext>
                  </a:extLst>
                </a:gridCol>
                <a:gridCol w="1575707">
                  <a:extLst>
                    <a:ext uri="{9D8B030D-6E8A-4147-A177-3AD203B41FA5}">
                      <a16:colId xmlns="" xmlns:a16="http://schemas.microsoft.com/office/drawing/2014/main" val="802578454"/>
                    </a:ext>
                  </a:extLst>
                </a:gridCol>
                <a:gridCol w="1575707">
                  <a:extLst>
                    <a:ext uri="{9D8B030D-6E8A-4147-A177-3AD203B41FA5}">
                      <a16:colId xmlns="" xmlns:a16="http://schemas.microsoft.com/office/drawing/2014/main" val="3309180123"/>
                    </a:ext>
                  </a:extLst>
                </a:gridCol>
                <a:gridCol w="1575707">
                  <a:extLst>
                    <a:ext uri="{9D8B030D-6E8A-4147-A177-3AD203B41FA5}">
                      <a16:colId xmlns="" xmlns:a16="http://schemas.microsoft.com/office/drawing/2014/main" val="2874560674"/>
                    </a:ext>
                  </a:extLst>
                </a:gridCol>
                <a:gridCol w="1575707">
                  <a:extLst>
                    <a:ext uri="{9D8B030D-6E8A-4147-A177-3AD203B41FA5}">
                      <a16:colId xmlns="" xmlns:a16="http://schemas.microsoft.com/office/drawing/2014/main" val="227992366"/>
                    </a:ext>
                  </a:extLst>
                </a:gridCol>
                <a:gridCol w="1575707">
                  <a:extLst>
                    <a:ext uri="{9D8B030D-6E8A-4147-A177-3AD203B41FA5}">
                      <a16:colId xmlns="" xmlns:a16="http://schemas.microsoft.com/office/drawing/2014/main" val="3596299172"/>
                    </a:ext>
                  </a:extLst>
                </a:gridCol>
              </a:tblGrid>
              <a:tr h="29872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2008 Forecasts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</a:t>
                      </a:r>
                      <a:r>
                        <a:rPr lang="en-US" baseline="0" dirty="0"/>
                        <a:t> Forecasts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530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Households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Population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Households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Jobs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522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35,228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14,818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15,604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3024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35,700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15,600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16,600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516142"/>
                  </a:ext>
                </a:extLst>
              </a:tr>
              <a:tr h="3995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5496996"/>
                  </a:ext>
                </a:extLst>
              </a:tr>
              <a:tr h="2246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35,900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16,400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17,500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4139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02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planning 101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1192" y="1780348"/>
            <a:ext cx="6489078" cy="3678304"/>
          </a:xfrm>
        </p:spPr>
        <p:txBody>
          <a:bodyPr/>
          <a:lstStyle/>
          <a:p>
            <a:r>
              <a:rPr lang="en-US" sz="2800" dirty="0"/>
              <a:t>System Statement (see Handout)</a:t>
            </a:r>
          </a:p>
          <a:p>
            <a:pPr lvl="1"/>
            <a:r>
              <a:rPr lang="en-US" sz="2200" dirty="0"/>
              <a:t>Provides direction on…</a:t>
            </a:r>
          </a:p>
          <a:p>
            <a:pPr lvl="2"/>
            <a:r>
              <a:rPr lang="en-US" sz="2000" dirty="0"/>
              <a:t>Growth</a:t>
            </a:r>
          </a:p>
          <a:p>
            <a:pPr lvl="2"/>
            <a:r>
              <a:rPr lang="en-US" sz="2000" dirty="0"/>
              <a:t>Regional Policies</a:t>
            </a:r>
          </a:p>
          <a:p>
            <a:pPr lvl="2"/>
            <a:r>
              <a:rPr lang="en-US" sz="2000" dirty="0"/>
              <a:t>Regional Investments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271" y="381000"/>
            <a:ext cx="49244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9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Richfield’s Update (See Handout)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450" y="2171757"/>
            <a:ext cx="11544300" cy="409163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630000" marR="0" lvl="2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800" b="1" dirty="0">
                <a:solidFill>
                  <a:schemeClr val="tx2"/>
                </a:solidFill>
              </a:rPr>
              <a:t>Key Tasks</a:t>
            </a:r>
            <a:endParaRPr lang="en-US" b="1" dirty="0">
              <a:solidFill>
                <a:schemeClr val="tx2"/>
              </a:solidFill>
            </a:endParaRP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Project Management</a:t>
            </a: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Phase I: Public Engagement and Outreach (Discovery Phase)</a:t>
            </a: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Phase II: Public Engagement and Outreach (Findings &amp; Ideas)</a:t>
            </a: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Phase III: Public Engagement and Outreach (Draft Recommendations)</a:t>
            </a: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Vision and Goal Setting</a:t>
            </a: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Economic </a:t>
            </a:r>
            <a:r>
              <a:rPr lang="en-US" dirty="0" err="1">
                <a:solidFill>
                  <a:schemeClr val="tx2"/>
                </a:solidFill>
              </a:rPr>
              <a:t>Competiveness</a:t>
            </a:r>
            <a:r>
              <a:rPr lang="en-US" dirty="0">
                <a:solidFill>
                  <a:schemeClr val="tx2"/>
                </a:solidFill>
              </a:rPr>
              <a:t> &amp; Sub Area Analysis </a:t>
            </a: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Multimodal Connectivity</a:t>
            </a: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Parks and Open Space</a:t>
            </a: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Implementation</a:t>
            </a:r>
          </a:p>
          <a:p>
            <a:pPr marL="1087200" marR="0" lvl="2" indent="-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Updates and Modifications to the Existing Comprehensive Plan</a:t>
            </a:r>
          </a:p>
        </p:txBody>
      </p:sp>
    </p:spTree>
    <p:extLst>
      <p:ext uri="{BB962C8B-B14F-4D97-AF65-F5344CB8AC3E}">
        <p14:creationId xmlns:p14="http://schemas.microsoft.com/office/powerpoint/2010/main" val="120813349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9CC8FE80-C19F-4411-A643-149F6D3A0E7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BF7A329-9629-4642-BB27-B4A9CB3890E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C5DF6CB6-2631-4F64-B39A-351D8F5D202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187ACB4-252B-44C7-939F-DAF475A578B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261</TotalTime>
  <Words>303</Words>
  <Application>Microsoft Office PowerPoint</Application>
  <PresentationFormat>Custom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Dividend</vt:lpstr>
      <vt:lpstr>City of Richfield Comprehensive Plan Update</vt:lpstr>
      <vt:lpstr>Welcome</vt:lpstr>
      <vt:lpstr>Comprehensive planning 101</vt:lpstr>
      <vt:lpstr>Comprehensive planning 101</vt:lpstr>
      <vt:lpstr>Comprehensive planning 101</vt:lpstr>
      <vt:lpstr>Comprehensive planning 101</vt:lpstr>
      <vt:lpstr>How Are We Going to Grow?</vt:lpstr>
      <vt:lpstr>Comprehensive planning 101</vt:lpstr>
      <vt:lpstr>Richfield’s Update (See Handout)</vt:lpstr>
      <vt:lpstr>Richfield’s Update (See Handout)</vt:lpstr>
      <vt:lpstr>Richfield’s Update</vt:lpstr>
      <vt:lpstr>Roles &amp; Responsibilities</vt:lpstr>
      <vt:lpstr>Roles &amp; Responsibilities</vt:lpstr>
      <vt:lpstr>Questions &amp; Discussions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Richfield Comprehensive Plan Update</dc:title>
  <dc:creator>Lance Bernard</dc:creator>
  <cp:lastModifiedBy>Melissa Poehlman</cp:lastModifiedBy>
  <cp:revision>6</cp:revision>
  <dcterms:created xsi:type="dcterms:W3CDTF">2017-04-06T12:35:08Z</dcterms:created>
  <dcterms:modified xsi:type="dcterms:W3CDTF">2017-06-21T16:10:06Z</dcterms:modified>
</cp:coreProperties>
</file>